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33"/>
    <p:restoredTop sz="85192"/>
  </p:normalViewPr>
  <p:slideViewPr>
    <p:cSldViewPr snapToGrid="0" snapToObjects="1">
      <p:cViewPr varScale="1">
        <p:scale>
          <a:sx n="77" d="100"/>
          <a:sy n="77" d="100"/>
        </p:scale>
        <p:origin x="216" y="1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2/17/25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46442D-C99B-1001-6302-C6C2015E6E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258FFD-7ACD-50FD-8288-10EAE48104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8522D0-1063-8C68-FFB4-1F808BFC164E}"/>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16DB985A-11F1-271C-3C38-DCCD2C3A3D56}"/>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14173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2/17/25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dirty="0" err="1">
                <a:solidFill>
                  <a:schemeClr val="bg2"/>
                </a:solidFill>
                <a:latin typeface="Abadi"/>
                <a:ea typeface="SF Pro" pitchFamily="2" charset="0"/>
                <a:cs typeface="SF Pro" pitchFamily="2" charset="0"/>
              </a:rPr>
              <a:t>Sucheng</a:t>
            </a:r>
            <a:r>
              <a:rPr lang="en-US" dirty="0">
                <a:solidFill>
                  <a:schemeClr val="bg2"/>
                </a:solidFill>
                <a:latin typeface="Abadi"/>
                <a:ea typeface="SF Pro" pitchFamily="2" charset="0"/>
                <a:cs typeface="SF Pro" pitchFamily="2" charset="0"/>
              </a:rPr>
              <a:t> Li&gt;</a:t>
            </a:r>
          </a:p>
          <a:p>
            <a:r>
              <a:rPr lang="en-US" dirty="0">
                <a:solidFill>
                  <a:schemeClr val="bg2"/>
                </a:solidFill>
                <a:latin typeface="Abadi" panose="020B0604020104020204" pitchFamily="34" charset="0"/>
                <a:ea typeface="SF Pro" pitchFamily="2" charset="0"/>
                <a:cs typeface="SF Pro" pitchFamily="2" charset="0"/>
              </a:rPr>
              <a:t>&lt;Feb 17&gt;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4457" y="1557880"/>
            <a:ext cx="10326708" cy="47614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t>
            </a:r>
          </a:p>
          <a:p>
            <a:pPr lvl="1">
              <a:lnSpc>
                <a:spcPct val="100000"/>
              </a:lnSpc>
              <a:spcBef>
                <a:spcPts val="1400"/>
              </a:spcBef>
            </a:pPr>
            <a:r>
              <a:rPr lang="en-US" sz="1800" dirty="0">
                <a:solidFill>
                  <a:schemeClr val="accent3">
                    <a:lumMod val="25000"/>
                  </a:schemeClr>
                </a:solidFill>
                <a:latin typeface="Abadi" panose="020B0604020104020204" pitchFamily="34" charset="0"/>
              </a:rPr>
              <a:t>Data Analysis with SQL, Visualizations, and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for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results from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results form Machine Learning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3040"/>
            <a:ext cx="10399485" cy="43226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Falcon 9 rocket is a launched by Space X on several launch sites. The major cost saving is from reusing of the first stage. Thus, if the first stage will land would have significant influences on the overall launching cost. By exploring data from different sources with various tools, this project aims to explain the correlation between all the recorded factors and the likelihood of launch success. A machine pipeline is built in the end.</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factors (features) that impact landing?</a:t>
            </a:r>
          </a:p>
          <a:p>
            <a:pPr lvl="1">
              <a:spcBef>
                <a:spcPts val="1400"/>
              </a:spcBef>
            </a:pPr>
            <a:r>
              <a:rPr lang="en-US" sz="1800" dirty="0">
                <a:solidFill>
                  <a:schemeClr val="accent3">
                    <a:lumMod val="25000"/>
                  </a:schemeClr>
                </a:solidFill>
                <a:latin typeface="Abadi" panose="020B0604020104020204" pitchFamily="34" charset="0"/>
              </a:rPr>
              <a:t>What is the correlation between the features and success rate of landing?</a:t>
            </a:r>
          </a:p>
          <a:p>
            <a:pPr lvl="1">
              <a:spcBef>
                <a:spcPts val="1400"/>
              </a:spcBef>
            </a:pPr>
            <a:endParaRPr lang="en-US" sz="1800" dirty="0">
              <a:solidFill>
                <a:schemeClr val="accent3">
                  <a:lumMod val="25000"/>
                </a:schemeClr>
              </a:solidFill>
              <a:latin typeface="Abadi" panose="020B0604020104020204" pitchFamily="34" charset="0"/>
            </a:endParaRP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515600"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 </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api.spacexdata.com</a:t>
            </a:r>
            <a:r>
              <a:rPr lang="en-US" sz="7200" dirty="0">
                <a:solidFill>
                  <a:schemeClr val="bg2">
                    <a:lumMod val="50000"/>
                  </a:schemeClr>
                </a:solidFill>
                <a:latin typeface="Abadi"/>
              </a:rPr>
              <a:t>/v4</a:t>
            </a:r>
          </a:p>
          <a:p>
            <a:pPr lvl="1">
              <a:lnSpc>
                <a:spcPct val="120000"/>
              </a:lnSpc>
              <a:spcBef>
                <a:spcPts val="1400"/>
              </a:spcBef>
            </a:pPr>
            <a:r>
              <a:rPr lang="en-US" sz="7600" dirty="0">
                <a:solidFill>
                  <a:schemeClr val="bg2">
                    <a:lumMod val="50000"/>
                  </a:schemeClr>
                </a:solidFill>
                <a:latin typeface="Abadi"/>
              </a:rPr>
              <a:t>Web Scraping</a:t>
            </a:r>
          </a:p>
          <a:p>
            <a:pPr lvl="2">
              <a:lnSpc>
                <a:spcPct val="120000"/>
              </a:lnSpc>
              <a:spcBef>
                <a:spcPts val="1400"/>
              </a:spcBef>
            </a:pPr>
            <a:r>
              <a:rPr lang="en-US" sz="7200" dirty="0">
                <a:solidFill>
                  <a:schemeClr val="bg2">
                    <a:lumMod val="50000"/>
                  </a:schemeClr>
                </a:solidFill>
                <a:latin typeface="Abadi"/>
              </a:rPr>
              <a:t>https://</a:t>
            </a:r>
            <a:r>
              <a:rPr lang="en-US" sz="7200" dirty="0" err="1">
                <a:solidFill>
                  <a:schemeClr val="bg2">
                    <a:lumMod val="50000"/>
                  </a:schemeClr>
                </a:solidFill>
                <a:latin typeface="Abadi"/>
              </a:rPr>
              <a:t>en.wikipedia.org</a:t>
            </a:r>
            <a:r>
              <a:rPr lang="en-US" sz="7200" dirty="0">
                <a:solidFill>
                  <a:schemeClr val="bg2">
                    <a:lumMod val="50000"/>
                  </a:schemeClr>
                </a:solidFill>
                <a:latin typeface="Abadi"/>
              </a:rPr>
              <a:t>/w/</a:t>
            </a:r>
            <a:r>
              <a:rPr lang="en-US" sz="7200" dirty="0" err="1">
                <a:solidFill>
                  <a:schemeClr val="bg2">
                    <a:lumMod val="50000"/>
                  </a:schemeClr>
                </a:solidFill>
                <a:latin typeface="Abadi"/>
              </a:rPr>
              <a:t>index.php?title</a:t>
            </a:r>
            <a:r>
              <a:rPr lang="en-US" sz="7200" dirty="0">
                <a:solidFill>
                  <a:schemeClr val="bg2">
                    <a:lumMod val="50000"/>
                  </a:schemeClr>
                </a:solidFill>
                <a:latin typeface="Abadi"/>
              </a:rPr>
              <a:t>=List_of_Falcon_9_and_Falcon_Heavy_launches&amp;oldid=1027686922</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 True/False labels were added to the data set to indicate the success result of landing.</a:t>
            </a:r>
          </a:p>
          <a:p>
            <a:pPr lvl="1">
              <a:lnSpc>
                <a:spcPct val="120000"/>
              </a:lnSpc>
              <a:spcBef>
                <a:spcPts val="1400"/>
              </a:spcBef>
            </a:pPr>
            <a:r>
              <a:rPr lang="en-US" sz="7600" dirty="0">
                <a:solidFill>
                  <a:schemeClr val="bg2">
                    <a:lumMod val="50000"/>
                  </a:schemeClr>
                </a:solidFill>
                <a:latin typeface="Abadi"/>
              </a:rPr>
              <a:t>Data was filtered and cleaned</a:t>
            </a:r>
          </a:p>
          <a:p>
            <a:pPr lvl="1">
              <a:lnSpc>
                <a:spcPct val="120000"/>
              </a:lnSpc>
              <a:spcBef>
                <a:spcPts val="1400"/>
              </a:spcBef>
            </a:pPr>
            <a:r>
              <a:rPr lang="en-US" sz="7600" dirty="0">
                <a:solidFill>
                  <a:schemeClr val="bg2">
                    <a:lumMod val="50000"/>
                  </a:schemeClr>
                </a:solidFill>
                <a:latin typeface="Abadi"/>
              </a:rPr>
              <a:t>Missing values were handled with mean </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1AA638-9F94-1A55-4064-69E3DFEA7F0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211001-BED5-EF8B-D08A-E28E36E060D3}"/>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65253BD0-4D33-DF3F-0AE3-73000335BAD3}"/>
              </a:ext>
            </a:extLst>
          </p:cNvPr>
          <p:cNvSpPr txBox="1">
            <a:spLocks/>
          </p:cNvSpPr>
          <p:nvPr/>
        </p:nvSpPr>
        <p:spPr>
          <a:xfrm>
            <a:off x="770011" y="1580808"/>
            <a:ext cx="10104817" cy="521187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51B73BB5-510A-B791-7205-BC201E1062E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874714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TotalTime>
  <Words>1560</Words>
  <Application>Microsoft Macintosh PowerPoint</Application>
  <PresentationFormat>Widescreen</PresentationFormat>
  <Paragraphs>253</Paragraphs>
  <Slides>48</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苏城 李</cp:lastModifiedBy>
  <cp:revision>210</cp:revision>
  <dcterms:created xsi:type="dcterms:W3CDTF">2021-04-29T18:58:34Z</dcterms:created>
  <dcterms:modified xsi:type="dcterms:W3CDTF">2025-02-17T00:00:28Z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